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57" r:id="rId4"/>
    <p:sldId id="275" r:id="rId5"/>
    <p:sldId id="258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741E7-5E31-4696-A6B4-4EC2DC01EC2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2780C-4250-40B0-9B3A-7B12FC913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0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6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srgbClr val="93CDDD"/>
                </a:solidFill>
              </a:rPr>
              <a:t>ProPowerPoint.Ru</a:t>
            </a:r>
            <a:endParaRPr lang="ru-RU" sz="1100" smtClean="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cdo.k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etheanplanet.com/kk/" TargetMode="External"/><Relationship Id="rId2" Type="http://schemas.openxmlformats.org/officeDocument/2006/relationships/hyperlink" Target="http://5ballov.qip.ru/news/newsline/2012/07/02/6800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o.kz/" TargetMode="External"/><Relationship Id="rId4" Type="http://schemas.openxmlformats.org/officeDocument/2006/relationships/hyperlink" Target="https://www.dropbox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932040" y="332656"/>
            <a:ext cx="3096344" cy="2088232"/>
          </a:xfrm>
        </p:spPr>
        <p:txBody>
          <a:bodyPr/>
          <a:lstStyle/>
          <a:p>
            <a:pPr algn="ctr"/>
            <a:r>
              <a:rPr lang="ru-RU" sz="4000" b="0" i="0" u="none" strike="noStrike" baseline="0" dirty="0" smtClean="0">
                <a:solidFill>
                  <a:srgbClr val="000000"/>
                </a:solidFill>
                <a:latin typeface="MM Peterburg"/>
              </a:rPr>
              <a:t/>
            </a:r>
            <a:br>
              <a:rPr lang="ru-RU" sz="4000" b="0" i="0" u="none" strike="noStrike" baseline="0" dirty="0" smtClean="0">
                <a:solidFill>
                  <a:srgbClr val="000000"/>
                </a:solidFill>
                <a:latin typeface="MM Peterburg"/>
              </a:rPr>
            </a:br>
            <a:r>
              <a:rPr lang="ru-RU" sz="2400" b="1" i="0" u="none" strike="noStrike" baseline="0" dirty="0" smtClean="0">
                <a:latin typeface="MM Peterburg"/>
              </a:rPr>
              <a:t>ИСПОЛЬЗОВАНИЕ ИКТ В ПРЕПОДАВАНИИ</a:t>
            </a:r>
            <a:br>
              <a:rPr lang="ru-RU" sz="2400" b="1" i="0" u="none" strike="noStrike" baseline="0" dirty="0" smtClean="0">
                <a:latin typeface="MM Peterburg"/>
              </a:rPr>
            </a:br>
            <a:r>
              <a:rPr lang="ru-RU" sz="2400" b="1" i="0" u="none" strike="noStrike" baseline="0" dirty="0" smtClean="0">
                <a:latin typeface="MM Peterburg"/>
              </a:rPr>
              <a:t> И ОБУЧЕНИИ </a:t>
            </a:r>
            <a:endParaRPr lang="ru-RU" altLang="ru-RU" sz="2400" dirty="0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613" cy="769937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Толекова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М.И.</a:t>
            </a:r>
          </a:p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Нурпеисова А.Т.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727" y="23729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Филиал АО НЦПК «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Өрлеу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 ИПК  ПР по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Алматинской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области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http://t1.gstatic.com/images?q=tbn:ANd9GcSf5TILcFCQbT2SlW0x0lCwdpbpzoGlSlP5vaNMRPl0JnDfVJt1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4809"/>
            <a:ext cx="1952809" cy="195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7778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Облачное хранилище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Dropbox (</a:t>
            </a:r>
            <a:r>
              <a:rPr lang="ru-RU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Дропбокс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процессе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effectLst/>
                <a:latin typeface="Times New Roman"/>
                <a:ea typeface="Calibri"/>
              </a:rPr>
              <a:t>Я могу  работать  вместе с моими учениками, как будто я  сижу за одним и тем же компьютером. Я  на </a:t>
            </a:r>
            <a:r>
              <a:rPr lang="ru-RU" sz="2800" dirty="0" err="1" smtClean="0">
                <a:effectLst/>
                <a:latin typeface="Times New Roman"/>
                <a:ea typeface="Calibri"/>
              </a:rPr>
              <a:t>Dropbox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создала  папку  «Для учеников»,  эту папку с файлами теперь могут смотреть мои ученики, которые загрузили на свои компьютеры. </a:t>
            </a:r>
            <a:endParaRPr lang="ru-RU" sz="2800" dirty="0"/>
          </a:p>
        </p:txBody>
      </p:sp>
      <p:pic>
        <p:nvPicPr>
          <p:cNvPr id="14338" name="Picture 2" descr="C:\Documents and Settings\User\Мои документы\Мои рисунки\Screenshots from Ticno\Screen 2014.1.14 22-55-50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9355"/>
            <a:ext cx="756084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7778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Облачное хранилище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Dropbox (</a:t>
            </a:r>
            <a:r>
              <a:rPr lang="ru-RU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Дропбокс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процессе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0" i="0" dirty="0" smtClean="0">
                <a:solidFill>
                  <a:srgbClr val="301313"/>
                </a:solidFill>
                <a:effectLst/>
                <a:latin typeface="Georgia"/>
              </a:rPr>
              <a:t>Если Вы хотите передать ученику изучить какой то материал, файл. Выход есть: создается общая папка между нужными пользователями (в </a:t>
            </a:r>
            <a:r>
              <a:rPr lang="ru-RU" sz="2000" b="0" i="0" dirty="0" err="1" smtClean="0">
                <a:solidFill>
                  <a:srgbClr val="301313"/>
                </a:solidFill>
                <a:effectLst/>
                <a:latin typeface="Georgia"/>
              </a:rPr>
              <a:t>Дропбокс</a:t>
            </a:r>
            <a:r>
              <a:rPr lang="ru-RU" sz="2000" b="0" i="0" dirty="0" smtClean="0">
                <a:solidFill>
                  <a:srgbClr val="301313"/>
                </a:solidFill>
                <a:effectLst/>
                <a:latin typeface="Georgia"/>
              </a:rPr>
              <a:t> это так просто) и происходит редактирование ОДНОГО общего файла. Даже если понадобится восстановить его более раннюю версию - нет ничего проще - </a:t>
            </a:r>
            <a:r>
              <a:rPr lang="ru-RU" sz="2000" b="0" i="0" dirty="0" err="1" smtClean="0">
                <a:solidFill>
                  <a:srgbClr val="301313"/>
                </a:solidFill>
                <a:effectLst/>
                <a:latin typeface="Georgia"/>
              </a:rPr>
              <a:t>Dropbox</a:t>
            </a:r>
            <a:r>
              <a:rPr lang="ru-RU" sz="2000" b="0" i="0" dirty="0" smtClean="0">
                <a:solidFill>
                  <a:srgbClr val="301313"/>
                </a:solidFill>
                <a:effectLst/>
                <a:latin typeface="Georgia"/>
              </a:rPr>
              <a:t> хранит изменения файлов в течении 30 дней.</a:t>
            </a:r>
            <a:endParaRPr lang="ru-RU" sz="2000" dirty="0"/>
          </a:p>
        </p:txBody>
      </p:sp>
      <p:pic>
        <p:nvPicPr>
          <p:cNvPr id="15364" name="Picture 4" descr="https://www.dropbox.com/static/images/sharebox_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3918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7787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Непревзойденная визуализация уроков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77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учителями стоит актуальная задача подготовки учеников к работе в глобальном сообществе, отличающемся быстрым развитием и высокой конкуренцией. Успех учеников и в школе, и в дальнейшей карьере определяют такие навыки, как совместная работа, творческое выражение и оценка собственных достижений. Учителя могут преобразовать обычные уроки с объяснением материала в виде монолога в творческую среду обучения, привлекая внимание учеников с помощью интерактивных средств и предоставляя им свободу в самостоятельном достижении успеха.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www.prometheanworld.ru/Content/themes/base/images/Promethean-Logo-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1717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38" y="4349032"/>
            <a:ext cx="2525266" cy="24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7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7420"/>
            <a:ext cx="5189538" cy="777875"/>
          </a:xfrm>
        </p:spPr>
        <p:txBody>
          <a:bodyPr/>
          <a:lstStyle/>
          <a:p>
            <a:r>
              <a:rPr lang="en-US" dirty="0" err="1" smtClean="0"/>
              <a:t>ActivInspire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помочь своим ученикам полностью раскрыть их потенциальные возможности с помощью ПО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ActivInspire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обучающего программного обеспечения для интегрированного интерактивного класса. ПО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ActivInspire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эффективному обучению учеников, которые предпочитают независимую работу и обучение в ходе процесса, и позволяет учителям оценивать работы в реальном времени и использовать реалии окружающего мира в обучении.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prometheanworld.ru/Content/themes/base/images/Promethean-Logo-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6358"/>
            <a:ext cx="21717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231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user\Pictures\Light Alloy\Новая папка\PICT0002-0-11-38-1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59339"/>
            <a:ext cx="3456384" cy="233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0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292080" cy="980728"/>
          </a:xfrm>
        </p:spPr>
        <p:txBody>
          <a:bodyPr/>
          <a:lstStyle/>
          <a:p>
            <a:r>
              <a:rPr lang="en-US" dirty="0" err="1" smtClean="0"/>
              <a:t>ActivInspire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511972"/>
            <a:ext cx="8928992" cy="518477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совместной работы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Одновременный ввод информации несколькими пользователями и функции ручки и прикосновений поощряют учеников к более активному общению и совместной работе на уроках.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класса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станут более интересными и эффективными с использованием таких инструментов, как шторка, математические инструменты, часы и волшебные чернила.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подготовки и проведения уроков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Интуитивно понятный интерфейс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ActivInspire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возможность учителям с легкостью создавать занимательные уроки, с помощью интерактивных инструментов вовлекать учеников в процесс обучения и способствовать их совместной работе.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ресурсов, позволяющих сократить время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ActivInspire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шаблоны учебных программ и различные инструменты, изображения и задания, позволяя учителю создать интерактивную среду обучения. Более того, вы можете подключиться к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Promethean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одному из крупнейших в мире сообществ учителей, чтобы найти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разнообразные бесплатные ресурсы для использования в классе.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21701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6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73126" y="188640"/>
            <a:ext cx="9252520" cy="777875"/>
          </a:xfrm>
        </p:spPr>
        <p:txBody>
          <a:bodyPr/>
          <a:lstStyle/>
          <a:p>
            <a:pPr algn="ctr"/>
            <a:r>
              <a:rPr lang="ru-RU" sz="2800" b="1" dirty="0" smtClean="0"/>
              <a:t>Применение интернета</a:t>
            </a:r>
            <a:br>
              <a:rPr lang="ru-RU" sz="2800" b="1" dirty="0" smtClean="0"/>
            </a:br>
            <a:r>
              <a:rPr lang="ru-RU" sz="2800" b="1" dirty="0" smtClean="0"/>
              <a:t> в образовании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5184775"/>
          </a:xfrm>
        </p:spPr>
        <p:txBody>
          <a:bodyPr/>
          <a:lstStyle/>
          <a:p>
            <a:pPr algn="just"/>
            <a:r>
              <a:rPr lang="ru-RU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интернета в образовании позволяет:</a:t>
            </a:r>
          </a:p>
          <a:p>
            <a:pPr algn="just"/>
            <a:r>
              <a:rPr lang="ru-RU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или полностью автоматизировать процесс обучения,</a:t>
            </a:r>
          </a:p>
          <a:p>
            <a:pPr algn="just"/>
            <a:r>
              <a:rPr lang="ru-RU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качественный уровень знаний учеников,</a:t>
            </a:r>
          </a:p>
          <a:p>
            <a:pPr algn="just"/>
            <a:r>
              <a:rPr lang="ru-RU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образование дистанционно.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 descr="https://encrypted-tbn1.gstatic.com/images?q=tbn:ANd9GcT5t3Kif4_7onegdSGjBKELNHnwZI2abdVw3lOaTTWA4n5-F_sd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93023"/>
            <a:ext cx="20669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soft.mail.ru/Screens/news/2011/02/15/te_1519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27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newzzz.kz/images/img_49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17441"/>
            <a:ext cx="30194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188640"/>
            <a:ext cx="8532440" cy="7778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Применение интернета </a:t>
            </a:r>
            <a:r>
              <a:rPr lang="ru-RU" sz="2800" b="1" dirty="0" smtClean="0">
                <a:solidFill>
                  <a:prstClr val="white"/>
                </a:solidFill>
              </a:rPr>
              <a:t/>
            </a:r>
            <a:br>
              <a:rPr lang="ru-RU" sz="2800" b="1" dirty="0" smtClean="0">
                <a:solidFill>
                  <a:prstClr val="white"/>
                </a:solidFill>
              </a:rPr>
            </a:br>
            <a:r>
              <a:rPr lang="ru-RU" sz="2800" b="1" dirty="0" smtClean="0">
                <a:solidFill>
                  <a:prstClr val="white"/>
                </a:solidFill>
              </a:rPr>
              <a:t>в </a:t>
            </a:r>
            <a:r>
              <a:rPr lang="ru-RU" sz="2800" b="1" dirty="0">
                <a:solidFill>
                  <a:prstClr val="white"/>
                </a:solidFill>
              </a:rPr>
              <a:t>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73225"/>
            <a:ext cx="8229600" cy="5184775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тенденции таковы, что Интернет предоставляет возможность лучшей подготовки к жизни. В первую очередь, это обучение информатике, иностранным языкам. Также, посредствам доступа во всемирную паутину может осуществляться переписка с учениками и коллегами из других школ разных городов и стран. Для учителей это, безусловно, важная составляющая профессионального роста. Учебная и методическая литература, возможность участия в международных проектах — все это лишь основы возможностей, открывающихся вместе с Интернет.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84" y="-99392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189538" cy="7778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Применение интернета</a:t>
            </a:r>
            <a:br>
              <a:rPr lang="ru-RU" sz="2800" b="1" dirty="0">
                <a:solidFill>
                  <a:prstClr val="white"/>
                </a:solidFill>
              </a:rPr>
            </a:br>
            <a:r>
              <a:rPr lang="ru-RU" sz="2800" b="1" dirty="0">
                <a:solidFill>
                  <a:prstClr val="white"/>
                </a:solidFill>
              </a:rPr>
              <a:t> в 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19200"/>
            <a:ext cx="7344816" cy="31685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Казахстанские интернет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en-US" dirty="0" smtClean="0">
                <a:hlinkClick r:id="rId2"/>
              </a:rPr>
              <a:t>http://cdo.kz/</a:t>
            </a:r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D:\Мои докум\для портф\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38400"/>
            <a:ext cx="5688632" cy="40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905" y="188640"/>
            <a:ext cx="5189538" cy="77787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Казахстанские интернет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D:\Мои докум\для портф\сертификат.5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1" y="1484313"/>
            <a:ext cx="733065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1584176" cy="11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956376" cy="777875"/>
          </a:xfrm>
        </p:spPr>
        <p:txBody>
          <a:bodyPr/>
          <a:lstStyle/>
          <a:p>
            <a:r>
              <a:rPr lang="kk-KZ" dirty="0" smtClean="0"/>
              <a:t>Ипользованные ссылки: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http://5ballov.qip.ru/news/newsline/2012/07/02/68001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http://www.prometheanplanet.com/kk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www.dropbox.com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cdo.kz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5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709"/>
            <a:ext cx="8892480" cy="777875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Информационно </a:t>
            </a:r>
            <a:r>
              <a:rPr lang="ru-RU" altLang="ru-RU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– </a:t>
            </a:r>
            <a:r>
              <a:rPr lang="ru-RU" altLang="ru-RU" sz="20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коммуникационные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3" y="1438200"/>
            <a:ext cx="9141087" cy="5184775"/>
          </a:xfrm>
        </p:spPr>
        <p:txBody>
          <a:bodyPr/>
          <a:lstStyle/>
          <a:p>
            <a:r>
              <a:rPr lang="ru-RU" sz="2000" b="1" i="0" dirty="0" smtClean="0">
                <a:solidFill>
                  <a:schemeClr val="tx2"/>
                </a:solidFill>
                <a:effectLst/>
                <a:latin typeface="Times New Roman"/>
              </a:rPr>
              <a:t>Любая педагогическая технология - это информационная технология, так как основу технологического процесса обучения составляет получение и преобразование информации.</a:t>
            </a:r>
            <a:endParaRPr lang="ru-RU" sz="2000" b="0" i="0" dirty="0" smtClean="0">
              <a:solidFill>
                <a:schemeClr val="tx2"/>
              </a:solidFill>
              <a:effectLst/>
              <a:latin typeface="Times New Roman"/>
            </a:endParaRPr>
          </a:p>
          <a:p>
            <a:r>
              <a:rPr lang="ru-RU" sz="2000" b="0" i="0" dirty="0" smtClean="0">
                <a:solidFill>
                  <a:schemeClr val="tx2"/>
                </a:solidFill>
                <a:effectLst/>
                <a:latin typeface="Times New Roman"/>
              </a:rPr>
              <a:t>Более удачным термином для технологий обучения, использующих компьютер, является компьютерная технология. </a:t>
            </a:r>
            <a:r>
              <a:rPr lang="ru-RU" sz="2000" b="1" i="0" dirty="0" smtClean="0">
                <a:solidFill>
                  <a:schemeClr val="tx2"/>
                </a:solidFill>
                <a:effectLst/>
                <a:latin typeface="Times New Roman"/>
              </a:rPr>
              <a:t>Компьютерные (новые информационные) технологии обучения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Times New Roman"/>
              </a:rPr>
              <a:t> - это процесс </a:t>
            </a:r>
            <a:r>
              <a:rPr lang="ru-RU" sz="2000" b="1" i="0" dirty="0" smtClean="0">
                <a:solidFill>
                  <a:schemeClr val="tx2"/>
                </a:solidFill>
                <a:effectLst/>
                <a:latin typeface="Times New Roman"/>
              </a:rPr>
              <a:t>подготовки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Times New Roman"/>
              </a:rPr>
              <a:t> и </a:t>
            </a:r>
            <a:r>
              <a:rPr lang="ru-RU" sz="2000" b="1" i="0" dirty="0" smtClean="0">
                <a:solidFill>
                  <a:schemeClr val="tx2"/>
                </a:solidFill>
                <a:effectLst/>
                <a:latin typeface="Times New Roman"/>
              </a:rPr>
              <a:t>передачи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Times New Roman"/>
              </a:rPr>
              <a:t> информации обучаемому, средством осуществления которых является компьютер.</a:t>
            </a:r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2004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омпьютер\Komp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" y="1091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58936" y="-243408"/>
            <a:ext cx="8532440" cy="1080120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latin typeface="Bookman Old Style" panose="02050604050505020204" pitchFamily="18" charset="0"/>
              </a:rPr>
              <a:t>Роль ИКТ в образовательном процессе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4417"/>
            <a:ext cx="3096344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2699792" y="1124744"/>
            <a:ext cx="6336705" cy="450413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наблюдается все большее увеличение влияния медиа - технологий на человека. Особенно это сильно действует на ребенка, который с большим удовольствием посмотрит телевизор, чем прочитает книгу. Мощный поток новой информации, рекламы, применение компьютерных технологий на телевидении, распространение игровых приставок, электронных игрушек и компьютеров оказывают большое внимание на воспитание ребенка и его восприятие окружающего мира. Существенно изменяется и характер его любимой практической деятельности - игры, изменяются и его любимые герои и увлечения. Ранее информацию по любой теме ребенок мог получить по разным каналам: учебник, справочная литература, лекция учителя, конспект урока. Но, сегодня,  учитывая современные реалии, учитель должен вносить в учебный процесс новые методы подачи информации. Возникает вопрос, зачем это нужно.  Мозг ребенка, настроенный на получение знаний в форме развлекательных программ по телевидению, гораздо легче воспримет предложенную на уроке информацию с помощью медиа средств.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07112"/>
            <a:ext cx="3312368" cy="196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омпьютер\Komp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21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339752" y="25122"/>
            <a:ext cx="4536504" cy="739582"/>
          </a:xfrm>
        </p:spPr>
        <p:txBody>
          <a:bodyPr/>
          <a:lstStyle/>
          <a:p>
            <a:pPr algn="ctr"/>
            <a:r>
              <a:rPr lang="ru-RU" altLang="ru-RU" sz="2000" b="1" dirty="0">
                <a:latin typeface="Bookman Old Style" panose="02050604050505020204" pitchFamily="18" charset="0"/>
              </a:rPr>
              <a:t>Роль презентаций </a:t>
            </a:r>
            <a:r>
              <a:rPr lang="ru-RU" altLang="ru-RU" sz="2000" b="1" dirty="0" err="1" smtClean="0">
                <a:latin typeface="Bookman Old Style" panose="02050604050505020204" pitchFamily="18" charset="0"/>
              </a:rPr>
              <a:t>PowerPoint</a:t>
            </a:r>
            <a:r>
              <a:rPr lang="ru-RU" altLang="ru-RU" sz="2000" b="1" dirty="0" smtClean="0">
                <a:latin typeface="Bookman Old Style" panose="02050604050505020204" pitchFamily="18" charset="0"/>
              </a:rPr>
              <a:t/>
            </a:r>
            <a:br>
              <a:rPr lang="ru-RU" altLang="ru-RU" sz="2000" b="1" dirty="0" smtClean="0">
                <a:latin typeface="Bookman Old Style" panose="02050604050505020204" pitchFamily="18" charset="0"/>
              </a:rPr>
            </a:br>
            <a:r>
              <a:rPr lang="ru-RU" alt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altLang="ru-RU" sz="2000" b="1" dirty="0">
                <a:latin typeface="Bookman Old Style" panose="02050604050505020204" pitchFamily="18" charset="0"/>
              </a:rPr>
              <a:t>в образовании</a:t>
            </a:r>
            <a:endParaRPr lang="ru-RU" altLang="ru-RU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Documents and Settings\User\Рабочий стол\3-500x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79" y="4550568"/>
            <a:ext cx="4032448" cy="22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PowerPoin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7470"/>
            <a:ext cx="1877810" cy="18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779685"/>
            <a:ext cx="8795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Чтобы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урок был эффектным и чтобы ученики восприняли его максимально полно, нужно всего лишь делать не так, как всегда!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На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уроках мало кто любит читать и слушать длиннющий монолог преподавателя — это ни для кого не секрет. В обучении гораздо эффективнее использовать дедуктивный материал, который преподаватель должен наглядно предложить своей аудитории. Достойным дополнением к учебникам (а в некоторых случаях даже заменой) являются презентации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PowerPoint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Роль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презентаций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PowerPoint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 образовании, безусловно, велика. Они просты в использовании, а их возможности — практически безграничны. Презентации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PowerPoint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будут полезны не только ученикам, но и преподавателям, ведь это отличный способ составить для себя план урока или лекции. Используя презентации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PowerPoint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своих занятиях, у вас исчезнет необходимость готовить планы-конспекты каждого урока.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Благодаря 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презентациям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PowerPoint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можно эффектно демонстрировать не только текстовую составляющую вашего урока: тематические изображения, необходимые для правильного восприятия информации, а также фрагменты видеозаписей, которые, как показывает практика, гораздо более интересны аудитории, нежели рассказ учителя.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2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31640" y="-24827"/>
            <a:ext cx="7596336" cy="777875"/>
          </a:xfrm>
        </p:spPr>
        <p:txBody>
          <a:bodyPr/>
          <a:lstStyle/>
          <a:p>
            <a:r>
              <a:rPr lang="ru-RU" altLang="ru-RU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Роль ИКТ в образовательном процессе</a:t>
            </a:r>
            <a:endParaRPr lang="ru-RU" alt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775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tx2"/>
                </a:solidFill>
              </a:rPr>
              <a:t>Необходимо научить каждого ребенка за короткий промежуток времени осваивать, преобразовывать и использовать в практической деятельности огромные массивы информации. Очень важно организовать процесс обучения так, чтобы ребенок активно, с интересом и увлечением работал на уроке, видел плоды своего труда и мог их оценить.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Помочь учителю в решении этой непростой задачи может сочетание традиционных методов обучения и современных информационных технологий, в том числе и компьютерных. Ведь использование компьютера на уроке позволяет сделать процесс обучения мобильным, строго дифференцированным и индивидуальным.</a:t>
            </a:r>
          </a:p>
          <a:p>
            <a:endParaRPr lang="ru-RU" altLang="ru-RU" sz="1800" b="1" dirty="0" smtClean="0">
              <a:solidFill>
                <a:schemeClr val="tx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52" y="4368195"/>
            <a:ext cx="3681148" cy="24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289032" cy="777875"/>
          </a:xfrm>
        </p:spPr>
        <p:txBody>
          <a:bodyPr/>
          <a:lstStyle/>
          <a:p>
            <a:pPr algn="ctr"/>
            <a:r>
              <a:rPr lang="ru-RU" sz="1600" b="1" dirty="0">
                <a:latin typeface="Georgia" panose="02040502050405020303" pitchFamily="18" charset="0"/>
              </a:rPr>
              <a:t>Д</a:t>
            </a:r>
            <a:r>
              <a:rPr lang="ru-RU" sz="1600" b="1" dirty="0" smtClean="0">
                <a:latin typeface="Georgia" panose="02040502050405020303" pitchFamily="18" charset="0"/>
              </a:rPr>
              <a:t>евять ключевых принципов эффективного преподавания и обучения,</a:t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>базирующихся на педагогических знаниях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8194" name="Picture 2" descr="C:\Documents and Settings\User\Мои документы\Мои рисунки\Screenshots from Ticno\Screen 2014.1.14 22-42-45.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083259" cy="46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29" y="2348880"/>
            <a:ext cx="19018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9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92" y="13855"/>
            <a:ext cx="8496944" cy="77787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учителей при использовании ИКТ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Documents and Settings\User\Мои документы\Мои рисунки\Screenshots from Ticno\Screen 2014.1.15 0-12-10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2" y="1340768"/>
            <a:ext cx="7200800" cy="30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detsad11izb.dagschool.com/_http_schools/1751/detsad11izb/admin/ckfinder/core/connector/php/connector.phpfck_user_files/images/2381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71" y="4509120"/>
            <a:ext cx="3312368" cy="19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77787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Облачное хранилище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Dropbox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Дропбокс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в учебном процессе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400" b="1" i="0" dirty="0" err="1" smtClean="0">
                <a:solidFill>
                  <a:srgbClr val="301313"/>
                </a:solidFill>
                <a:effectLst/>
                <a:latin typeface="Georgia"/>
              </a:rPr>
              <a:t>Дропбокс</a:t>
            </a:r>
            <a:r>
              <a:rPr lang="ru-RU" sz="1400" b="1" i="0" dirty="0" smtClean="0">
                <a:solidFill>
                  <a:srgbClr val="301313"/>
                </a:solidFill>
                <a:effectLst/>
                <a:latin typeface="Georgia"/>
              </a:rPr>
              <a:t> нужен для повышения вашей продуктивности!</a:t>
            </a:r>
          </a:p>
          <a:p>
            <a:pPr marL="0" indent="0" algn="ctr">
              <a:buNone/>
            </a:pP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С помощью </a:t>
            </a:r>
            <a:r>
              <a:rPr lang="ru-RU" sz="1400" b="0" i="0" dirty="0" err="1" smtClean="0">
                <a:solidFill>
                  <a:srgbClr val="301313"/>
                </a:solidFill>
                <a:effectLst/>
                <a:latin typeface="Georgia"/>
              </a:rPr>
              <a:t>Дропбокса</a:t>
            </a: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 можно:</a:t>
            </a:r>
          </a:p>
          <a:p>
            <a:pPr marL="0" indent="0" algn="ctr">
              <a:buNone/>
            </a:pPr>
            <a:endParaRPr lang="ru-RU" sz="1400" b="0" i="0" dirty="0" smtClean="0">
              <a:solidFill>
                <a:srgbClr val="301313"/>
              </a:solidFill>
              <a:effectLst/>
              <a:latin typeface="Georgia"/>
            </a:endParaRPr>
          </a:p>
          <a:p>
            <a:pPr>
              <a:buFont typeface="Arial"/>
              <a:buChar char="•"/>
            </a:pP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делать актуальные </a:t>
            </a:r>
            <a:r>
              <a:rPr lang="ru-RU" sz="1400" b="0" i="0" dirty="0" err="1" smtClean="0">
                <a:solidFill>
                  <a:srgbClr val="301313"/>
                </a:solidFill>
                <a:effectLst/>
                <a:latin typeface="Georgia"/>
              </a:rPr>
              <a:t>бэкапы</a:t>
            </a: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 нужных нам файлов и папок</a:t>
            </a:r>
          </a:p>
          <a:p>
            <a:pPr>
              <a:buFont typeface="Arial"/>
              <a:buChar char="•"/>
            </a:pP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восстанавливать удаленные или измененные файлы в течении последних 30 дней</a:t>
            </a:r>
          </a:p>
          <a:p>
            <a:pPr>
              <a:buFont typeface="Arial"/>
              <a:buChar char="•"/>
            </a:pP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автоматически синхронизировать информацию на разных компьютерах причем под разными операционными системами</a:t>
            </a:r>
          </a:p>
          <a:p>
            <a:pPr>
              <a:buFont typeface="Arial"/>
              <a:buChar char="•"/>
            </a:pP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синхронизировать можно не только компьютеры  но и смартфоны с планшетами</a:t>
            </a:r>
          </a:p>
          <a:p>
            <a:pPr>
              <a:buFont typeface="Arial"/>
              <a:buChar char="•"/>
            </a:pP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организовывать совместную работу с файлами</a:t>
            </a:r>
          </a:p>
          <a:p>
            <a:pPr>
              <a:buFont typeface="Arial"/>
              <a:buChar char="•"/>
            </a:pP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загружать файлы для последующего скачивания по ссылке</a:t>
            </a:r>
          </a:p>
          <a:p>
            <a:pPr>
              <a:buFont typeface="Arial"/>
              <a:buChar char="•"/>
            </a:pP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давать доступ к определенной информации избранным вами пользователями</a:t>
            </a:r>
          </a:p>
          <a:p>
            <a:pPr>
              <a:buFont typeface="Arial"/>
              <a:buChar char="•"/>
            </a:pPr>
            <a:r>
              <a:rPr lang="ru-RU" sz="1400" b="0" i="0" dirty="0" smtClean="0">
                <a:solidFill>
                  <a:srgbClr val="301313"/>
                </a:solidFill>
                <a:effectLst/>
                <a:latin typeface="Georgia"/>
              </a:rPr>
              <a:t>и много чего еще, а главное, что это все быстро, просто, удобно, понятно, автоматически и с комфортом!</a:t>
            </a:r>
          </a:p>
          <a:p>
            <a:endParaRPr lang="ru-RU" dirty="0"/>
          </a:p>
        </p:txBody>
      </p:sp>
      <p:pic>
        <p:nvPicPr>
          <p:cNvPr id="9218" name="Picture 2" descr="http://human-capital.org/sites/default/files/Dropbox/Dropbox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243"/>
            <a:ext cx="28098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95800"/>
            <a:ext cx="2857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7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Облачное хранилище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Dropbox (</a:t>
            </a:r>
            <a:r>
              <a:rPr lang="ru-RU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Дропбокс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процессе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775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электронной почте пересылать файлы утомительно, а с помощью общих папок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сможем легко делиться файлами с другими пользователями и организовывать совместную работу над проектами.  Стоит мне сохранить файл в общей папке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он тут же появится на компьютерах у моих учеников.  Я могу увидеть  любые произведенные над файлами изменения и буду  получать о них уведомление. Где бы я ни была, в школе или  на курсах, я доверяю мои  файлы 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 Я и мои ученики  можем  воспользоваться ими со всех  компьютерах, который мы  пользуемся, а так же с телефонов  или  планшетов. Можно редактировать  документы, автоматически загружать  фото,  видео уроки  и делиться  нашими  видео, откуда угодно.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C:\Documents and Settings\User\Мои документы\Мои рисунки\Screenshots from Ticno\Screen 2014.1.14 22-55-27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49685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www.dropbox.com/static/images/syncbox_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75" y="4149531"/>
            <a:ext cx="3384376" cy="2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u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Komputer</Template>
  <TotalTime>167</TotalTime>
  <Words>1254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Komputer</vt:lpstr>
      <vt:lpstr> ИСПОЛЬЗОВАНИЕ ИКТ В ПРЕПОДАВАНИИ  И ОБУЧЕНИИ </vt:lpstr>
      <vt:lpstr>Информационно – коммуникационные технологии</vt:lpstr>
      <vt:lpstr>Роль ИКТ в образовательном процессе</vt:lpstr>
      <vt:lpstr>Роль презентаций PowerPoint  в образовании</vt:lpstr>
      <vt:lpstr>Роль ИКТ в образовательном процессе</vt:lpstr>
      <vt:lpstr>Девять ключевых принципов эффективного преподавания и обучения, базирующихся на педагогических знаниях.</vt:lpstr>
      <vt:lpstr>Подходы учителей при использовании ИКТ</vt:lpstr>
      <vt:lpstr>Облачное хранилище Dropbox (Дропбокс)  в учебном процессе</vt:lpstr>
      <vt:lpstr>Облачное хранилище Dropbox (Дропбокс)   в учебном процессе</vt:lpstr>
      <vt:lpstr>Облачное хранилище Dropbox (Дропбокс)   в учебном процессе</vt:lpstr>
      <vt:lpstr>Облачное хранилище Dropbox (Дропбокс)   в учебном процессе</vt:lpstr>
      <vt:lpstr>Непревзойденная визуализация уроков</vt:lpstr>
      <vt:lpstr>ActivInspire</vt:lpstr>
      <vt:lpstr>ActivInspire</vt:lpstr>
      <vt:lpstr>Применение интернета  в образовании</vt:lpstr>
      <vt:lpstr>Применение интернета  в образовании</vt:lpstr>
      <vt:lpstr>Применение интернета  в образовании</vt:lpstr>
      <vt:lpstr>Казахстанские интернет олимпиады </vt:lpstr>
      <vt:lpstr>Ипользованные ссылки: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ИСПОЛЬЗОВАНИЕ ИКТ В ПРЕПОДАВАНИИ  И ОБУЧЕНИИ </dc:title>
  <dc:subject>Компьютер</dc:subject>
  <dc:creator>User</dc:creator>
  <dc:description>http://propowerpoint.ru - Бесплатные шаблоны для презентаций. Полезные советы и уроки PowerPoint .</dc:description>
  <cp:lastModifiedBy>User</cp:lastModifiedBy>
  <cp:revision>17</cp:revision>
  <dcterms:created xsi:type="dcterms:W3CDTF">2014-01-14T17:54:55Z</dcterms:created>
  <dcterms:modified xsi:type="dcterms:W3CDTF">2014-01-25T18:35:49Z</dcterms:modified>
</cp:coreProperties>
</file>