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72" r:id="rId7"/>
    <p:sldId id="271" r:id="rId8"/>
    <p:sldId id="273" r:id="rId9"/>
    <p:sldId id="261" r:id="rId10"/>
    <p:sldId id="262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8" r:id="rId21"/>
    <p:sldId id="279" r:id="rId22"/>
    <p:sldId id="282" r:id="rId23"/>
    <p:sldId id="280" r:id="rId24"/>
    <p:sldId id="281" r:id="rId25"/>
    <p:sldId id="274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2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A93D8-7AA2-4E74-A028-A94CD0803971}" type="datetimeFigureOut">
              <a:rPr lang="ru-RU" smtClean="0"/>
              <a:pPr/>
              <a:t>29.05.2014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A1836-D52B-4F7D-8E44-8EC73730AC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1836-D52B-4F7D-8E44-8EC73730AC5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KZ Cooper" pitchFamily="2" charset="0"/>
              </a:rPr>
              <a:t>                           Математика </a:t>
            </a:r>
            <a:r>
              <a:rPr lang="ru-RU" dirty="0" err="1" smtClean="0">
                <a:solidFill>
                  <a:schemeClr val="tx1"/>
                </a:solidFill>
                <a:latin typeface="KZ Cooper" pitchFamily="2" charset="0"/>
              </a:rPr>
              <a:t>мұғалімі</a:t>
            </a:r>
            <a:endParaRPr lang="ru-RU" dirty="0" smtClean="0">
              <a:solidFill>
                <a:schemeClr val="tx1"/>
              </a:solidFill>
              <a:latin typeface="KZ Cooper" pitchFamily="2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KZ Cooper" pitchFamily="2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KZ Cooper" pitchFamily="2" charset="0"/>
              </a:rPr>
              <a:t>                      </a:t>
            </a:r>
            <a:r>
              <a:rPr lang="ru-RU" dirty="0" err="1" smtClean="0">
                <a:solidFill>
                  <a:schemeClr val="tx1"/>
                </a:solidFill>
                <a:latin typeface="KZ Cooper" pitchFamily="2" charset="0"/>
              </a:rPr>
              <a:t>Мейрамбала</a:t>
            </a:r>
            <a:r>
              <a:rPr lang="ru-RU" dirty="0" smtClean="0">
                <a:solidFill>
                  <a:schemeClr val="tx1"/>
                </a:solidFill>
                <a:latin typeface="KZ Cooper" pitchFamily="2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KZ Cooper" pitchFamily="2" charset="0"/>
              </a:rPr>
              <a:t>Баймолданова</a:t>
            </a:r>
            <a:endParaRPr lang="ru-RU" dirty="0">
              <a:solidFill>
                <a:schemeClr val="tx1"/>
              </a:solidFill>
              <a:latin typeface="KZ Cooper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239000" cy="914400"/>
          </a:xfrm>
          <a:solidFill>
            <a:srgbClr val="FF0000"/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kk-KZ" dirty="0" smtClean="0">
                <a:solidFill>
                  <a:srgbClr val="FFFF00"/>
                </a:solidFill>
              </a:rPr>
              <a:t>Алтын қима.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1981200"/>
            <a:ext cx="7086600" cy="3886200"/>
          </a:xfr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endParaRPr lang="kk-KZ" sz="9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Алтын қима терминін 15 ғасырдың аяғында Леонардо да Винчи енгізген. Табиғатта жиі кездеседі</a:t>
            </a:r>
          </a:p>
          <a:p>
            <a:r>
              <a:rPr lang="kk-KZ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Алтын қима ертедегі грек ғалымдарына белгілі болған. Алтын қима немесе оған жақын пропорционал қатынастар көптеген әлемдік өнер туындыларының композициялық құрылымына негіз болған. Сондықтан алтын қима 15 – 16 ғасырларда өнерде, әсіресе сәулет өнерінде, т.б. кеңінен қолданыла бастады. 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114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000" y="40386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Аталған ғылыми жоба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Елордаға біріншіден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сән беретін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ғимараттардың бірі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Норман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Фостердің жобасы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пирамида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үлгісінде салынған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Бейбітшілік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және келісім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сарайының өлшемдерінде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«алтын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қима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қатынасы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Пифагорлықтар, өздерінің одақтас эмблемамен</a:t>
            </a:r>
            <a:r>
              <a:rPr lang="ru-RU" dirty="0" smtClean="0"/>
              <a:t> </a:t>
            </a:r>
            <a:r>
              <a:rPr lang="ru-RU" dirty="0" err="1" smtClean="0"/>
              <a:t>таңдаған пентаграммасын</a:t>
            </a:r>
            <a:r>
              <a:rPr lang="ru-RU" dirty="0" smtClean="0"/>
              <a:t> – бес </a:t>
            </a:r>
            <a:r>
              <a:rPr lang="ru-RU" dirty="0" err="1" smtClean="0"/>
              <a:t>бұрышты жұлдызды және шеңберді бірдей</a:t>
            </a:r>
            <a:r>
              <a:rPr lang="ru-RU" dirty="0" smtClean="0"/>
              <a:t> </a:t>
            </a:r>
            <a:r>
              <a:rPr lang="ru-RU" dirty="0" err="1" smtClean="0"/>
              <a:t>бірдей</a:t>
            </a:r>
            <a:r>
              <a:rPr lang="ru-RU" dirty="0" smtClean="0"/>
              <a:t> </a:t>
            </a:r>
            <a:r>
              <a:rPr lang="ru-RU" dirty="0" err="1" smtClean="0"/>
              <a:t>бөліктерге бөлуге арнады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143000"/>
            <a:ext cx="7543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516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пирамида, «алтын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қағида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алтын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қағида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қолданылған сәулет өнері туындылары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деректер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жинау</a:t>
            </a:r>
            <a:r>
              <a:rPr lang="ru-RU" dirty="0" smtClean="0"/>
              <a:t>,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4343401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81000" y="2971800"/>
            <a:ext cx="4768998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табылған радиустың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пирамида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қабырғасы ұзындығының жартысына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қатынасын есептеп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көрейік: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Көріп отырғанымыздай қатынас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алтын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қиманы береді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Архитектор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Норман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Фостердің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туындысы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Бейбітшілік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келісім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сарайы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15 метр беде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орналасқан биіктігі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62 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тең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пирамида.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ақпаратқа байланысты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есепті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қарастырайық: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62 м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5E0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239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7524512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6810133" cy="66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5E0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49731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75147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15390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0900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«Геометрия екі ұлы қазынаға ие. Оның бірі – Пифагор теоремасы, екіншісі – кесіндіні шеткі және орта қатынаста бөлу.»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343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228600"/>
            <a:ext cx="3429000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Алтын қима терминін </a:t>
            </a:r>
          </a:p>
          <a:p>
            <a:r>
              <a:rPr lang="kk-KZ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 ғасырдың аяғында </a:t>
            </a:r>
          </a:p>
          <a:p>
            <a:r>
              <a:rPr lang="kk-KZ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Леонардо да Винчи </a:t>
            </a:r>
          </a:p>
          <a:p>
            <a:r>
              <a:rPr lang="kk-KZ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енгізген.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05000"/>
            <a:ext cx="3429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жамшид\Рабочий стол\ман\astana_sight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0"/>
            <a:ext cx="8823158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жамшид\Рабочий стол\ман\dfd87806f53f733eacbdfc780998d1b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77738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жамшид\Рабочий стол\ман\triumf-a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6019800" cy="6231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Documents and Settings\жамшид\Рабочий стол\D52E04DF-EB06-4D03-95CF-342C65E1C7A1_mw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77962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rka.bmp"/>
          <p:cNvPicPr>
            <a:picLocks noGrp="1"/>
          </p:cNvPicPr>
          <p:nvPr>
            <p:ph idx="1"/>
          </p:nvPr>
        </p:nvPicPr>
        <p:blipFill>
          <a:blip r:embed="rId2" cstate="print"/>
          <a:srcRect l="24254" t="13412" r="21188" b="45360"/>
          <a:stretch>
            <a:fillRect/>
          </a:stretch>
        </p:blipFill>
        <p:spPr bwMode="auto">
          <a:xfrm>
            <a:off x="381000" y="533400"/>
            <a:ext cx="792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562600" y="2895600"/>
            <a:ext cx="33528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00800" y="3124200"/>
            <a:ext cx="1219200" cy="2362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00800" y="3429000"/>
            <a:ext cx="1219200" cy="1981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00800" y="3657600"/>
            <a:ext cx="1219200" cy="1828800"/>
          </a:xfrm>
          <a:prstGeom prst="rect">
            <a:avLst/>
          </a:prstGeom>
          <a:solidFill>
            <a:srgbClr val="00B0F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00800" y="3886200"/>
            <a:ext cx="1219200" cy="1600200"/>
          </a:xfrm>
          <a:prstGeom prst="rect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57800" y="304800"/>
            <a:ext cx="36858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Тік төртбұрыш  қабырғаларының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қатынасы  белгілі бір заңдылыққа 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бағынған жағдайда эстетикалық 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формаға ие болады.Мұндай  тік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төртбұрыштың өлшемдері арнайы 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Құралсыз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ақ циркульмен немесе 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жіптің көмегімен салынады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4191000"/>
            <a:ext cx="12192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V="1">
            <a:off x="6362700" y="4229100"/>
            <a:ext cx="1295400" cy="12192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6858000" y="4724400"/>
            <a:ext cx="1524000" cy="158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6210300" y="4152900"/>
            <a:ext cx="16002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6705203" y="4648597"/>
            <a:ext cx="182959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7848600" y="3962400"/>
          <a:ext cx="255494" cy="228600"/>
        </p:xfrm>
        <a:graphic>
          <a:graphicData uri="http://schemas.openxmlformats.org/presentationml/2006/ole">
            <p:oleObj spid="_x0000_s1026" name="Формула" r:id="rId4" imgW="241200" imgH="215640" progId="Equation.3">
              <p:embed/>
            </p:oleObj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7848600" y="3581400"/>
          <a:ext cx="228600" cy="304800"/>
        </p:xfrm>
        <a:graphic>
          <a:graphicData uri="http://schemas.openxmlformats.org/presentationml/2006/ole">
            <p:oleObj spid="_x0000_s1027" name="Формула" r:id="rId5" imgW="228600" imgH="228600" progId="Equation.3">
              <p:embed/>
            </p:oleObj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7848600" y="3429000"/>
          <a:ext cx="241300" cy="215900"/>
        </p:xfrm>
        <a:graphic>
          <a:graphicData uri="http://schemas.openxmlformats.org/presentationml/2006/ole">
            <p:oleObj spid="_x0000_s1028" name="Формула" r:id="rId6" imgW="241200" imgH="215640" progId="Equation.3">
              <p:embed/>
            </p:oleObj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7848600" y="3124200"/>
          <a:ext cx="304800" cy="304800"/>
        </p:xfrm>
        <a:graphic>
          <a:graphicData uri="http://schemas.openxmlformats.org/presentationml/2006/ole">
            <p:oleObj spid="_x0000_s1029" name="Формула" r:id="rId7" imgW="22860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жамшид\Рабочий стол\240088_html_m412345eb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973506" cy="4267200"/>
          </a:xfrm>
          <a:prstGeom prst="rect">
            <a:avLst/>
          </a:prstGeom>
          <a:noFill/>
        </p:spPr>
      </p:pic>
      <p:pic>
        <p:nvPicPr>
          <p:cNvPr id="5" name="Picture 2" descr="C:\Documents and Settings\жамшид\Рабочий стол\3929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4400" y="228600"/>
            <a:ext cx="5124884" cy="41148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600"/>
            <a:ext cx="5322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562600"/>
            <a:ext cx="496715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0" y="0"/>
            <a:ext cx="9144000" cy="685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kk-KZ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914400"/>
            <a:ext cx="5410200" cy="2286000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C000"/>
                </a:solidFill>
              </a:rPr>
              <a:t>Бұл шама </a:t>
            </a:r>
            <a:br>
              <a:rPr lang="kk-KZ" dirty="0" smtClean="0">
                <a:solidFill>
                  <a:srgbClr val="FFC000"/>
                </a:solidFill>
              </a:rPr>
            </a:br>
            <a:r>
              <a:rPr lang="kk-KZ" dirty="0" smtClean="0">
                <a:solidFill>
                  <a:srgbClr val="FFC000"/>
                </a:solidFill>
              </a:rPr>
              <a:t>тікелей</a:t>
            </a:r>
            <a:br>
              <a:rPr lang="kk-KZ" dirty="0" smtClean="0">
                <a:solidFill>
                  <a:srgbClr val="FFC000"/>
                </a:solidFill>
              </a:rPr>
            </a:br>
            <a:r>
              <a:rPr lang="kk-KZ" dirty="0" smtClean="0">
                <a:solidFill>
                  <a:srgbClr val="FFC000"/>
                </a:solidFill>
              </a:rPr>
              <a:t>Фибоначи </a:t>
            </a:r>
            <a:br>
              <a:rPr lang="kk-KZ" dirty="0" smtClean="0">
                <a:solidFill>
                  <a:srgbClr val="FFC000"/>
                </a:solidFill>
              </a:rPr>
            </a:br>
            <a:r>
              <a:rPr lang="kk-KZ" dirty="0" smtClean="0">
                <a:solidFill>
                  <a:srgbClr val="FFC000"/>
                </a:solidFill>
              </a:rPr>
              <a:t>сандарына</a:t>
            </a:r>
            <a:br>
              <a:rPr lang="kk-KZ" dirty="0" smtClean="0">
                <a:solidFill>
                  <a:srgbClr val="FFC000"/>
                </a:solidFill>
              </a:rPr>
            </a:br>
            <a:r>
              <a:rPr lang="kk-KZ" dirty="0" smtClean="0">
                <a:solidFill>
                  <a:srgbClr val="FFC000"/>
                </a:solidFill>
              </a:rPr>
              <a:t> байланысты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304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67200" y="3657600"/>
            <a:ext cx="522130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Леонардо Фибоначчи сандары</a:t>
            </a:r>
            <a:endParaRPr lang="ru-RU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kk-KZ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1,1,2,3,5,8,13,21,34,55,89,144,233,........</a:t>
            </a:r>
            <a:endParaRPr lang="ru-RU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kk-KZ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 саны 1,618034 санымен тығыз</a:t>
            </a:r>
          </a:p>
          <a:p>
            <a:r>
              <a:rPr lang="kk-KZ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байланысты. Ф санын</a:t>
            </a:r>
          </a:p>
          <a:p>
            <a:r>
              <a:rPr lang="kk-KZ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«алтын қима» деп атай</a:t>
            </a:r>
            <a:r>
              <a:rPr lang="kk-KZ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ды.</a:t>
            </a:r>
            <a:endParaRPr lang="ru-RU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kk-KZ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endParaRPr lang="ru-RU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kk-KZ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0" y="304800"/>
            <a:ext cx="9144000" cy="6553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08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410200"/>
            <a:ext cx="4267200" cy="1143000"/>
          </a:xfrm>
          <a:noFill/>
        </p:spPr>
        <p:txBody>
          <a:bodyPr>
            <a:noAutofit/>
          </a:bodyPr>
          <a:lstStyle/>
          <a:p>
            <a:r>
              <a:rPr lang="kk-KZ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Алтын қиманың шрифтердегі және тұрмыстық заттардағы көрінісі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381000"/>
            <a:ext cx="9144000" cy="6324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Спиральдағы алтын қима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6199" y="2362201"/>
            <a:ext cx="40386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29000" y="2286000"/>
            <a:ext cx="52832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04800" y="304800"/>
            <a:ext cx="8610600" cy="6248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2819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762000"/>
            <a:ext cx="3086100" cy="2311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766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228600"/>
            <a:ext cx="9144000" cy="640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08660" y="381000"/>
            <a:ext cx="8735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«Геометрия </a:t>
            </a:r>
            <a:r>
              <a:rPr lang="ru-RU" sz="2400" dirty="0" err="1" smtClean="0">
                <a:solidFill>
                  <a:srgbClr val="FFFF00"/>
                </a:solidFill>
              </a:rPr>
              <a:t>екі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ұлы қазынаға ие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Оның бірі</a:t>
            </a:r>
            <a:r>
              <a:rPr lang="ru-RU" sz="2400" dirty="0" smtClean="0">
                <a:solidFill>
                  <a:srgbClr val="FFFF00"/>
                </a:solidFill>
              </a:rPr>
              <a:t> – Пифагор </a:t>
            </a:r>
            <a:r>
              <a:rPr lang="ru-RU" sz="2400" dirty="0" err="1" smtClean="0">
                <a:solidFill>
                  <a:srgbClr val="FFFF00"/>
                </a:solidFill>
              </a:rPr>
              <a:t>теоремасы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</a:rPr>
              <a:t>екіншісі</a:t>
            </a:r>
            <a:r>
              <a:rPr lang="ru-RU" sz="2400" dirty="0" smtClean="0">
                <a:solidFill>
                  <a:srgbClr val="FFFF00"/>
                </a:solidFill>
              </a:rPr>
              <a:t> – </a:t>
            </a:r>
            <a:r>
              <a:rPr lang="ru-RU" sz="2400" dirty="0" err="1" smtClean="0">
                <a:solidFill>
                  <a:srgbClr val="FFFF00"/>
                </a:solidFill>
              </a:rPr>
              <a:t>кесіндіні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шеткі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және </a:t>
            </a:r>
            <a:r>
              <a:rPr lang="ru-RU" sz="2400" dirty="0" smtClean="0">
                <a:solidFill>
                  <a:srgbClr val="FFFF00"/>
                </a:solidFill>
              </a:rPr>
              <a:t>орта </a:t>
            </a:r>
            <a:r>
              <a:rPr lang="ru-RU" sz="2400" dirty="0" err="1" smtClean="0">
                <a:solidFill>
                  <a:srgbClr val="FFFF00"/>
                </a:solidFill>
              </a:rPr>
              <a:t>қатынаста бөлу</a:t>
            </a:r>
            <a:r>
              <a:rPr lang="ru-RU" sz="2400" dirty="0" smtClean="0">
                <a:solidFill>
                  <a:srgbClr val="FFFF00"/>
                </a:solidFill>
              </a:rPr>
              <a:t>.»</a:t>
            </a:r>
          </a:p>
          <a:p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85800" y="1676400"/>
            <a:ext cx="7620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09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Егер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кесіндінің үлкен бөлігінің кіші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09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бөлігіне қатынасы барлық бөліктің үлкен бөлігіне қатынасына тең болса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нүктесі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АВ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кесіндісін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орта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09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және шеткі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қатынастарда бөледі немесе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алтын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қима жасайды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09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33800"/>
            <a:ext cx="5638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97600" y="3987800"/>
            <a:ext cx="25146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62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0"/>
            <a:ext cx="792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620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457200"/>
            <a:ext cx="3200400" cy="4114800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Египтік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шеберлер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осыларды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жасауда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да алтын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бөлуді қолданған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Француз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сәулеткері Ле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Корбюзье Сети І Абидос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фараонның хрмындағы рельефтен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Рамсес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фараонын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бейнелеуші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рельефтен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пішіндердің пропорциялары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алтын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бөлудің шамаларына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сәйкес екенін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анықтады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Ағаш тақтайдан жасалған молада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бейнеленген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Зодчий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Хесир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алтын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бөлу пропорциясы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жазылған өлшеу аспаптарын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ұстап жатыр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1001" y="480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Гректер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шебер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геометрлер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Өз балаларын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арифметиканы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геометриялық фигуралардың көмегімен оқытқан.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Пифагордың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квадраты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квадраттың диагоналі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динамикалық тікбұрыштар құруда негіз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81000"/>
            <a:ext cx="38100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Алтын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бөлу туралы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түсінікті ежелгі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грек философы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 математигі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Пифагор,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өзінің ғылыми күнділігіне енгізген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Пифагор алтын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бөлу туралы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ілімді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мысырлықтар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вавилондықтардан алған деген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жорамал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</a:p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Бұған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Хеопс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пирамидасының пропорциясы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храмдардың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бетмүсіндердің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тұрмыс заттарының және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Тутанхамона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моласындағы әдемілеулер куә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452</Words>
  <Application>Microsoft Office PowerPoint</Application>
  <PresentationFormat>Экран (4:3)</PresentationFormat>
  <Paragraphs>84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Формула</vt:lpstr>
      <vt:lpstr>Алтын қима.</vt:lpstr>
      <vt:lpstr>Слайд 2</vt:lpstr>
      <vt:lpstr>Бұл шама  тікелей Фибоначи  сандарына  байланысты</vt:lpstr>
      <vt:lpstr>Алтын қиманың шрифтердегі және тұрмыстық заттардағы көрінісі</vt:lpstr>
      <vt:lpstr>Спиральдағы алтын қима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Алтын қима. </dc:title>
  <dc:creator>Администратор</dc:creator>
  <cp:lastModifiedBy>Мария</cp:lastModifiedBy>
  <cp:revision>35</cp:revision>
  <dcterms:created xsi:type="dcterms:W3CDTF">2013-02-12T16:39:24Z</dcterms:created>
  <dcterms:modified xsi:type="dcterms:W3CDTF">2014-05-29T16:22:06Z</dcterms:modified>
</cp:coreProperties>
</file>